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98ca5fd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198ca5fd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3d222e6a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3d222e6a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c3d222e6a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c3d222e6a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3d222e6a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3d222e6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3d222e6a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3d222e6a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3d222e6a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3d222e6a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3d222e6a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3d222e6a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3d222e6a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3d222e6a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3a395e9a2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3a395e9a2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c3a395e9a2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c3a395e9a2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3a395e9a2_3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3a395e9a2_3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198ca5fd6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198ca5fd6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3a395e9a2_3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3a395e9a2_3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c3a395e9a2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c3a395e9a2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c3a395e9a2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c3a395e9a2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98ca5fd6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198ca5fd6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98ca5fd6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198ca5fd6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98ca5fd6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198ca5fd6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98ca5fd6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198ca5fd6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3a395e9a2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3a395e9a2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3d222e6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3d222e6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20">
                <a:solidFill>
                  <a:srgbClr val="134F5C"/>
                </a:solidFill>
              </a:rPr>
              <a:t>Mental Health </a:t>
            </a:r>
            <a:endParaRPr sz="3220">
              <a:solidFill>
                <a:srgbClr val="134F5C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675" y="1618925"/>
            <a:ext cx="686389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272100" y="55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Depression</a:t>
            </a:r>
            <a:endParaRPr sz="2820"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0" y="1152475"/>
            <a:ext cx="90648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Is a </a:t>
            </a:r>
            <a:r>
              <a:rPr b="1" lang="en" sz="2000"/>
              <a:t>STRONG mood </a:t>
            </a:r>
            <a:r>
              <a:rPr lang="en" sz="2000"/>
              <a:t>where the blues you are experiencing do not go away easily.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In fact the feeling down, </a:t>
            </a:r>
            <a:r>
              <a:rPr b="1" lang="en" sz="2000"/>
              <a:t>can last weeks, months, or even longer.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People think depression just affects someone mood, but it can affect their </a:t>
            </a:r>
            <a:r>
              <a:rPr lang="en" sz="2000"/>
              <a:t>thinking, and can affect their daily life activities.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People with depression lose the joy in everyday life. They can have little to no energy, even to do the simple things like eating, getting dressed, etc.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000"/>
              <a:t>What are some other daily activities do you think people with depression might not be able to do?</a:t>
            </a:r>
            <a:endParaRPr b="1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of Depression</a:t>
            </a:r>
            <a:endParaRPr/>
          </a:p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0" y="1152475"/>
            <a:ext cx="91440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Negative mood or feelings of  being hopeless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May feel unwanted, rejected, not want to do a thing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Start to stop doing what they have enjoyed- socially </a:t>
            </a:r>
            <a:r>
              <a:rPr lang="en" sz="2200"/>
              <a:t>withdrawal, stop eating, stop caring what they look like etc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What are do you think are some other signs of depression?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/>
              <a:t> </a:t>
            </a:r>
            <a:r>
              <a:rPr lang="en" sz="2200"/>
              <a:t>Keep in mind- depression is not always feelings of being down, emotions can also be displayed by anger, irritability, easily annoyed.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Signs of depression-cont</a:t>
            </a:r>
            <a:endParaRPr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0" y="1152475"/>
            <a:ext cx="9144000" cy="3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Negative thinking</a:t>
            </a:r>
            <a:r>
              <a:rPr lang="en" sz="2200"/>
              <a:t>- they believe things will not get any better</a:t>
            </a:r>
            <a:endParaRPr sz="2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Low energy and motivation and concentration problems</a:t>
            </a:r>
            <a:r>
              <a:rPr lang="en" sz="2200"/>
              <a:t>- feel tired, may sleep all day for days on end, have a hard time completing assignments or daily activities</a:t>
            </a:r>
            <a:endParaRPr sz="2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Physical Problems</a:t>
            </a:r>
            <a:r>
              <a:rPr lang="en" sz="2200"/>
              <a:t>- might lose or gain weight, upset stomach, may have headaches, sleeping problems</a:t>
            </a:r>
            <a:endParaRPr sz="2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Social withdrawing</a:t>
            </a:r>
            <a:r>
              <a:rPr lang="en" sz="2200"/>
              <a:t>- someone that is </a:t>
            </a:r>
            <a:r>
              <a:rPr lang="en" sz="2200"/>
              <a:t>outgoing</a:t>
            </a:r>
            <a:r>
              <a:rPr lang="en" sz="2200"/>
              <a:t>, you might notice them not wanting to hang out with others, or find someone going into their room a lot- not wanting to talk to others</a:t>
            </a:r>
            <a:endParaRPr sz="22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Can Depression go </a:t>
            </a:r>
            <a:r>
              <a:rPr lang="en" sz="2920"/>
              <a:t>unnoticed</a:t>
            </a:r>
            <a:r>
              <a:rPr lang="en" sz="2920"/>
              <a:t>?</a:t>
            </a:r>
            <a:endParaRPr sz="2920"/>
          </a:p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>
            <a:off x="0" y="1152475"/>
            <a:ext cx="9144000" cy="3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Do you think depression can go unnoticed? 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Believe it or not some people may not </a:t>
            </a:r>
            <a:r>
              <a:rPr lang="en" sz="2200"/>
              <a:t>notice they have depression- they do not recognize the symptoms and they start to think they are just a bad kid, or a weak student. It could come across that person has a bad attitude.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What ways can someone hide they may be suffering from depression?</a:t>
            </a:r>
            <a:endParaRPr b="1"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>
            <a:off x="311700" y="10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120"/>
              <a:t>Anxiety</a:t>
            </a:r>
            <a:endParaRPr b="1" sz="3120"/>
          </a:p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0" y="1152475"/>
            <a:ext cx="91440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Anxiety among teens is normal among stressful </a:t>
            </a:r>
            <a:r>
              <a:rPr lang="en" sz="2300"/>
              <a:t>situations</a:t>
            </a:r>
            <a:r>
              <a:rPr lang="en" sz="2300"/>
              <a:t>- such as taking </a:t>
            </a:r>
            <a:r>
              <a:rPr lang="en" sz="2300"/>
              <a:t>exams, having to give a speech in front of a crowd.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/>
              <a:t>But, some teens have such severe anxiety it can affect their friendships, family relationships,  and their daily life.</a:t>
            </a:r>
            <a:endParaRPr sz="23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333333"/>
                </a:solidFill>
                <a:highlight>
                  <a:srgbClr val="FFFFFF"/>
                </a:highlight>
              </a:rPr>
              <a:t>According to the National Institute of Mental Health, approximately 25% of 13- to 18-year-olds have an anxiety disorder, and just under 6% have a severe anxiety disorder.</a:t>
            </a:r>
            <a:endParaRPr i="1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300">
                <a:solidFill>
                  <a:srgbClr val="333333"/>
                </a:solidFill>
                <a:highlight>
                  <a:srgbClr val="FFFFFF"/>
                </a:highlight>
              </a:rPr>
              <a:t>Besides the ones mentioned- what are some other situations that could cause someone to have anxiety?</a:t>
            </a:r>
            <a:endParaRPr b="1" sz="2300">
              <a:solidFill>
                <a:srgbClr val="33333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69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/>
              <a:t>Hidden Signs of Anxiety</a:t>
            </a:r>
            <a:endParaRPr sz="2820"/>
          </a:p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 u="sng"/>
              <a:t>Emotional changes</a:t>
            </a:r>
            <a:r>
              <a:rPr lang="en" sz="1900"/>
              <a:t>- </a:t>
            </a:r>
            <a:r>
              <a:rPr lang="en" sz="1900"/>
              <a:t>unexplained</a:t>
            </a:r>
            <a:r>
              <a:rPr lang="en" sz="1900"/>
              <a:t> </a:t>
            </a:r>
            <a:r>
              <a:rPr lang="en" sz="1900"/>
              <a:t>outbursts</a:t>
            </a:r>
            <a:r>
              <a:rPr lang="en" sz="1900"/>
              <a:t>, </a:t>
            </a:r>
            <a:r>
              <a:rPr lang="en" sz="1900"/>
              <a:t>restlessness</a:t>
            </a:r>
            <a:r>
              <a:rPr lang="en" sz="1900"/>
              <a:t>, feeling on edge</a:t>
            </a:r>
            <a:endParaRPr sz="19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 u="sng"/>
              <a:t>Social Changes</a:t>
            </a:r>
            <a:r>
              <a:rPr lang="en" sz="1900"/>
              <a:t>- avoiding friend, </a:t>
            </a:r>
            <a:r>
              <a:rPr lang="en" sz="1900"/>
              <a:t>avoiding</a:t>
            </a:r>
            <a:r>
              <a:rPr lang="en" sz="1900"/>
              <a:t> social gatherings, stop doing activities you have always done</a:t>
            </a:r>
            <a:endParaRPr sz="19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 u="sng"/>
              <a:t>Physical changes</a:t>
            </a:r>
            <a:r>
              <a:rPr lang="en" sz="1900"/>
              <a:t>- </a:t>
            </a:r>
            <a:r>
              <a:rPr lang="en" sz="1900"/>
              <a:t>headaches</a:t>
            </a:r>
            <a:r>
              <a:rPr lang="en" sz="1900"/>
              <a:t>(often), stomach issues, changes in eating habits, </a:t>
            </a:r>
            <a:endParaRPr sz="19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 u="sng"/>
              <a:t>Sleep habits-</a:t>
            </a:r>
            <a:r>
              <a:rPr lang="en" sz="1900"/>
              <a:t> may not be </a:t>
            </a:r>
            <a:r>
              <a:rPr lang="en" sz="1900"/>
              <a:t>sleeping</a:t>
            </a:r>
            <a:r>
              <a:rPr lang="en" sz="1900"/>
              <a:t> much at all(too much on the mind), sleeping too much, toss and turning while sleeping, nightmares</a:t>
            </a:r>
            <a:endParaRPr sz="19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 u="sng"/>
              <a:t>Poor School Performance</a:t>
            </a:r>
            <a:r>
              <a:rPr lang="en" sz="1900"/>
              <a:t>- grades dropping all of a sudden, failure to turn in school assignments, avoiding doing school work(due to be </a:t>
            </a:r>
            <a:r>
              <a:rPr lang="en" sz="1900"/>
              <a:t>overwhelmed</a:t>
            </a:r>
            <a:r>
              <a:rPr lang="en" sz="1900"/>
              <a:t>)</a:t>
            </a:r>
            <a:endParaRPr sz="19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/>
              <a:t>Do you think Social Media has an affect on Teen Anxiety, if so how?</a:t>
            </a:r>
            <a:endParaRPr b="1" sz="19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0"/>
            <a:ext cx="8520600" cy="10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How is Anxiety and Depression diagnosed and what treatments are </a:t>
            </a:r>
            <a:r>
              <a:rPr lang="en" sz="2900"/>
              <a:t>available</a:t>
            </a:r>
            <a:r>
              <a:rPr lang="en" sz="2900"/>
              <a:t>?</a:t>
            </a:r>
            <a:endParaRPr sz="2900"/>
          </a:p>
        </p:txBody>
      </p:sp>
      <p:sp>
        <p:nvSpPr>
          <p:cNvPr id="148" name="Google Shape;148;p28"/>
          <p:cNvSpPr txBox="1"/>
          <p:nvPr>
            <p:ph idx="1" type="body"/>
          </p:nvPr>
        </p:nvSpPr>
        <p:spPr>
          <a:xfrm>
            <a:off x="50" y="1152475"/>
            <a:ext cx="9144000" cy="3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A parent, friend, or a </a:t>
            </a:r>
            <a:r>
              <a:rPr lang="en" sz="1900"/>
              <a:t>relative</a:t>
            </a:r>
            <a:r>
              <a:rPr lang="en" sz="1900"/>
              <a:t> can recognize signs. A health care professional will be the one to diagnose a person with anxiety or depression.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 u="sng"/>
              <a:t>Treatments:</a:t>
            </a:r>
            <a:endParaRPr b="1" sz="1900" u="sng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900"/>
              <a:t>Medications</a:t>
            </a:r>
            <a:r>
              <a:rPr lang="en" sz="1900"/>
              <a:t>- prescribed by a doctor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900"/>
              <a:t>Counseling</a:t>
            </a:r>
            <a:r>
              <a:rPr lang="en" sz="1900"/>
              <a:t>- one on one or  a support group(may feel for more comfortable knowing other peers dealing with the same issues etc), talk to a trusted adult, sibling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900"/>
              <a:t>Coping skills</a:t>
            </a:r>
            <a:r>
              <a:rPr lang="en" sz="1900"/>
              <a:t>- such as drawing, reading and exercise- so </a:t>
            </a:r>
            <a:r>
              <a:rPr lang="en" sz="1900"/>
              <a:t>important</a:t>
            </a:r>
            <a:r>
              <a:rPr lang="en" sz="1900"/>
              <a:t> you find the right ones for yourself</a:t>
            </a:r>
            <a:endParaRPr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1900"/>
              <a:t>What are other </a:t>
            </a:r>
            <a:r>
              <a:rPr b="1" i="1" lang="en" sz="1900"/>
              <a:t>examples</a:t>
            </a:r>
            <a:r>
              <a:rPr b="1" i="1" lang="en" sz="1900"/>
              <a:t> of coping skills can you think of?</a:t>
            </a:r>
            <a:endParaRPr b="1" i="1" sz="19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50" y="33350"/>
            <a:ext cx="9144000" cy="50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/>
          <p:nvPr>
            <p:ph type="title"/>
          </p:nvPr>
        </p:nvSpPr>
        <p:spPr>
          <a:xfrm>
            <a:off x="311700" y="122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20"/>
              <a:t>Other Mental Health Conditions</a:t>
            </a:r>
            <a:endParaRPr sz="2720"/>
          </a:p>
        </p:txBody>
      </p:sp>
      <p:sp>
        <p:nvSpPr>
          <p:cNvPr id="165" name="Google Shape;165;p31"/>
          <p:cNvSpPr txBox="1"/>
          <p:nvPr>
            <p:ph idx="1" type="body"/>
          </p:nvPr>
        </p:nvSpPr>
        <p:spPr>
          <a:xfrm>
            <a:off x="107425" y="1152475"/>
            <a:ext cx="87249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Bipolar Disorder</a:t>
            </a:r>
            <a:r>
              <a:rPr lang="en"/>
              <a:t>- otherwise known as manic/depressive disorder- there are two </a:t>
            </a:r>
            <a:r>
              <a:rPr lang="en"/>
              <a:t>classifications</a:t>
            </a:r>
            <a:r>
              <a:rPr lang="en"/>
              <a:t>- Bipolar Type 1 and Bipolar Type 2. A person experiences “highs and lows” episodes.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OCD</a:t>
            </a:r>
            <a:r>
              <a:rPr lang="en"/>
              <a:t>- </a:t>
            </a:r>
            <a:r>
              <a:rPr lang="en"/>
              <a:t>Obsessive</a:t>
            </a:r>
            <a:r>
              <a:rPr lang="en"/>
              <a:t> Compulsive Disorder- where the person has recurring unwanted thoughts, ideas, </a:t>
            </a:r>
            <a:r>
              <a:rPr lang="en"/>
              <a:t>obsessions</a:t>
            </a:r>
            <a:r>
              <a:rPr lang="en"/>
              <a:t>, that make them feel driven to do something </a:t>
            </a:r>
            <a:r>
              <a:rPr lang="en"/>
              <a:t>repeatedly</a:t>
            </a:r>
            <a:r>
              <a:rPr lang="en"/>
              <a:t>- Example- shutting off a light switch 10x’s before the person can leave the room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Phobias</a:t>
            </a:r>
            <a:r>
              <a:rPr lang="en"/>
              <a:t>- persistent, </a:t>
            </a:r>
            <a:r>
              <a:rPr lang="en"/>
              <a:t>excessive</a:t>
            </a:r>
            <a:r>
              <a:rPr lang="en"/>
              <a:t> fear of a person, object,activity or animal- causes extreme fear in the person’s mind.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u="sng"/>
              <a:t>ADHD(attention deficit hyperactivity disorder)- </a:t>
            </a:r>
            <a:r>
              <a:rPr lang="en">
                <a:solidFill>
                  <a:srgbClr val="202124"/>
                </a:solidFill>
              </a:rPr>
              <a:t>A chronic condition including attention difficulty, hyperactivity, and impulsiveness.</a:t>
            </a:r>
            <a:endParaRPr b="1" i="1" u="sng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900"/>
              <a:t>Can you name a Phobia someone </a:t>
            </a:r>
            <a:r>
              <a:rPr b="1" i="1" lang="en" sz="1900"/>
              <a:t>might</a:t>
            </a:r>
            <a:r>
              <a:rPr b="1" i="1" lang="en" sz="1900"/>
              <a:t> have?</a:t>
            </a:r>
            <a:endParaRPr b="1" i="1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>
                <a:solidFill>
                  <a:srgbClr val="980000"/>
                </a:solidFill>
              </a:rPr>
              <a:t>Mental Health</a:t>
            </a:r>
            <a:endParaRPr sz="3120">
              <a:solidFill>
                <a:srgbClr val="980000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7F6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rgbClr val="7F6000"/>
                </a:solidFill>
              </a:rPr>
              <a:t>What is a “healthy” mental health?</a:t>
            </a:r>
            <a:endParaRPr sz="3200">
              <a:solidFill>
                <a:srgbClr val="7F6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244550" y="95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NAMI-National Alliance on Mental </a:t>
            </a:r>
            <a:r>
              <a:rPr b="1" lang="en"/>
              <a:t>Illness</a:t>
            </a:r>
            <a:endParaRPr b="1"/>
          </a:p>
        </p:txBody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0" y="668575"/>
            <a:ext cx="9144000" cy="44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great resources to help kids, teens, young adults, adults, seniors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state/city has a NAMI </a:t>
            </a:r>
            <a:r>
              <a:rPr lang="en"/>
              <a:t>organizations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even offer online support groups, and in person support groups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order to fight the “stigma” of mental health people need to be educated with the correct information and be OPEN to talk about it</a:t>
            </a:r>
            <a:endParaRPr/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2450" y="0"/>
            <a:ext cx="1611550" cy="10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pic>
        <p:nvPicPr>
          <p:cNvPr id="178" name="Google Shape;1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8050"/>
            <a:ext cx="9144000" cy="44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33"/>
          <p:cNvSpPr txBox="1"/>
          <p:nvPr/>
        </p:nvSpPr>
        <p:spPr>
          <a:xfrm>
            <a:off x="684900" y="3451375"/>
            <a:ext cx="3223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YOU are YOU! Mental Health Conditions does NOT define who you are!</a:t>
            </a:r>
            <a:endParaRPr b="1" sz="2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Remember</a:t>
            </a:r>
            <a:endParaRPr/>
          </a:p>
        </p:txBody>
      </p:sp>
      <p:pic>
        <p:nvPicPr>
          <p:cNvPr id="185" name="Google Shape;18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75" y="1152475"/>
            <a:ext cx="9063425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>
                <a:solidFill>
                  <a:srgbClr val="9900FF"/>
                </a:solidFill>
              </a:rPr>
              <a:t>Stigma</a:t>
            </a:r>
            <a:endParaRPr sz="3820">
              <a:solidFill>
                <a:srgbClr val="9900FF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08150" y="1152475"/>
            <a:ext cx="8624100" cy="38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is stigma?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600"/>
              <a:t>What are some </a:t>
            </a:r>
            <a:r>
              <a:rPr lang="en" sz="3600"/>
              <a:t>stigmas</a:t>
            </a:r>
            <a:r>
              <a:rPr lang="en" sz="3600"/>
              <a:t> of mental health?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600"/>
              <a:t>How can one help change this stigma?</a:t>
            </a:r>
            <a:endParaRPr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CCC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20">
                <a:solidFill>
                  <a:srgbClr val="274E13"/>
                </a:solidFill>
              </a:rPr>
              <a:t>Social Media</a:t>
            </a:r>
            <a:endParaRPr sz="3520">
              <a:solidFill>
                <a:srgbClr val="274E13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61C00"/>
                </a:solidFill>
              </a:rPr>
              <a:t>How does social media affect someone’s mental health(especially your age population)?</a:t>
            </a:r>
            <a:endParaRPr sz="2100"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A61C00"/>
                </a:solidFill>
              </a:rPr>
              <a:t>How can someone change this as far as how it is affect them as a person?</a:t>
            </a:r>
            <a:endParaRPr sz="2100"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A61C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>
                <a:solidFill>
                  <a:srgbClr val="A61C00"/>
                </a:solidFill>
              </a:rPr>
              <a:t>How can social media help with Mental Health?</a:t>
            </a:r>
            <a:endParaRPr sz="2100">
              <a:solidFill>
                <a:srgbClr val="A61C00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024" y="3467150"/>
            <a:ext cx="1677976" cy="16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27125" y="0"/>
            <a:ext cx="2016875" cy="12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420">
                <a:solidFill>
                  <a:srgbClr val="20124D"/>
                </a:solidFill>
              </a:rPr>
              <a:t>School Environment</a:t>
            </a:r>
            <a:endParaRPr sz="3420">
              <a:solidFill>
                <a:srgbClr val="20124D"/>
              </a:solidFill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7F6000"/>
                </a:solidFill>
              </a:rPr>
              <a:t>How can school help with Mental Health?</a:t>
            </a:r>
            <a:endParaRPr sz="3200">
              <a:solidFill>
                <a:srgbClr val="7F6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7F6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200">
                <a:solidFill>
                  <a:srgbClr val="7F6000"/>
                </a:solidFill>
              </a:rPr>
              <a:t>How can you help with Mental Health?</a:t>
            </a:r>
            <a:endParaRPr sz="3200">
              <a:solidFill>
                <a:srgbClr val="7F60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6950" y="3057600"/>
            <a:ext cx="2387050" cy="238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9DAF8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>
                <a:solidFill>
                  <a:srgbClr val="FF00FF"/>
                </a:solidFill>
              </a:rPr>
              <a:t>Coping Skills</a:t>
            </a:r>
            <a:endParaRPr sz="3120">
              <a:solidFill>
                <a:srgbClr val="FF00FF"/>
              </a:solidFill>
            </a:endParaRPr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C343D"/>
                </a:solidFill>
              </a:rPr>
              <a:t>What are coping skills?</a:t>
            </a:r>
            <a:endParaRPr sz="25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C343D"/>
                </a:solidFill>
              </a:rPr>
              <a:t>Why is it important for someone to have coping skills?</a:t>
            </a:r>
            <a:endParaRPr sz="25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C343D"/>
                </a:solidFill>
              </a:rPr>
              <a:t>What are some examples of coping skills that someone may use?</a:t>
            </a:r>
            <a:endParaRPr sz="25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C343D"/>
                </a:solidFill>
              </a:rPr>
              <a:t>Give out index cards- write down 3 coping skills you use</a:t>
            </a:r>
            <a:endParaRPr sz="25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rgbClr val="0C343D"/>
                </a:solidFill>
              </a:rPr>
              <a:t>Write down 2 people you can go to for help</a:t>
            </a:r>
            <a:endParaRPr sz="25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Mental Health Myths-just to name a few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/>
              <a:t>They are not normal</a:t>
            </a:r>
            <a:r>
              <a:rPr lang="en"/>
              <a:t>- false, </a:t>
            </a:r>
            <a:r>
              <a:rPr lang="en"/>
              <a:t>they are just average people that have to deal with a condition, just like if someone had diabetes, high blood pressure. They can live a productive and successful life.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They are crazy</a:t>
            </a:r>
            <a:r>
              <a:rPr lang="en"/>
              <a:t>- false, the chemicals in the brain might be unbalanced which could cause some psychological and physical effects on their bodies- that maybe different than others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u="sng"/>
              <a:t>They have to take tons of medicine</a:t>
            </a:r>
            <a:r>
              <a:rPr lang="en"/>
              <a:t>- false, yes some medication may be needed to help that person, cope and manage their mental health condition, but it would be like someone taking insulin for diabetes.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/>
              <a:t>Question- why do young teens/adults not ask for help when struggling mentally?</a:t>
            </a:r>
            <a:endParaRPr b="1" i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Depression</a:t>
            </a:r>
            <a:endParaRPr/>
          </a:p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Facts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55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Sadness vs Depression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107425" y="1152475"/>
            <a:ext cx="9036600" cy="391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It is okay to feel sad, discouraged, or have the </a:t>
            </a:r>
            <a:r>
              <a:rPr lang="en" sz="2000"/>
              <a:t>blues at times. Life will give us unexpected hurdles- such as fights with friends, getting a bad grade, or moving to a new school.</a:t>
            </a:r>
            <a:endParaRPr sz="2000"/>
          </a:p>
          <a:p>
            <a:pPr indent="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000"/>
              <a:t>Can you name any other situations where someone might feel sad?</a:t>
            </a:r>
            <a:endParaRPr b="1"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People can manage these and over time will get over this feeling. It does not last long, it could last for a few hours, or even a few days. But, again the feeling goes away.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